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13" r:id="rId2"/>
    <p:sldId id="418" r:id="rId3"/>
  </p:sldIdLst>
  <p:sldSz cx="9144000" cy="5143500" type="screen16x9"/>
  <p:notesSz cx="7315200" cy="9601200"/>
  <p:defaultTextStyle>
    <a:lvl1pPr marL="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C93D"/>
    <a:srgbClr val="FF9900"/>
    <a:srgbClr val="006600"/>
    <a:srgbClr val="D2ED33"/>
    <a:srgbClr val="92D050"/>
    <a:srgbClr val="99FF33"/>
    <a:srgbClr val="CC6600"/>
    <a:srgbClr val="0066CC"/>
    <a:srgbClr val="FF33CC"/>
    <a:srgbClr val="E67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38" autoAdjust="0"/>
    <p:restoredTop sz="98579" autoAdjust="0"/>
  </p:normalViewPr>
  <p:slideViewPr>
    <p:cSldViewPr>
      <p:cViewPr>
        <p:scale>
          <a:sx n="100" d="100"/>
          <a:sy n="100" d="100"/>
        </p:scale>
        <p:origin x="-840" y="-72"/>
      </p:cViewPr>
      <p:guideLst>
        <p:guide orient="horz" pos="2346"/>
        <p:guide pos="15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LFOS01\informes\a%20-%20INFORMES\Estudios%20CUANTITATIVOS\DELFOS%202016\1007%20-%20Provincial%20Marzo\Cap%2013%20-%20Consumo%20de%20medios%20EN%20PROCES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631427634573449"/>
          <c:y val="5.2907490999090569E-2"/>
          <c:w val="0.61435374804886023"/>
          <c:h val="0.91549485276713094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inse!$J$305:$J$311</c:f>
              <c:strCache>
                <c:ptCount val="7"/>
                <c:pt idx="0">
                  <c:v>Ns/Nc</c:v>
                </c:pt>
                <c:pt idx="1">
                  <c:v>CLASE MARGINAL</c:v>
                </c:pt>
                <c:pt idx="2">
                  <c:v>CLASE BAJA</c:v>
                </c:pt>
                <c:pt idx="3">
                  <c:v>CLASE MEDIA BAJA</c:v>
                </c:pt>
                <c:pt idx="4">
                  <c:v>CLASE MEDIA TÍPICA</c:v>
                </c:pt>
                <c:pt idx="5">
                  <c:v>CLASE MEDIA ALTA</c:v>
                </c:pt>
                <c:pt idx="6">
                  <c:v>CLASE ALTA</c:v>
                </c:pt>
              </c:strCache>
            </c:strRef>
          </c:cat>
          <c:val>
            <c:numRef>
              <c:f>inse!$K$305:$K$311</c:f>
              <c:numCache>
                <c:formatCode>0%</c:formatCode>
                <c:ptCount val="7"/>
                <c:pt idx="0">
                  <c:v>0.05</c:v>
                </c:pt>
                <c:pt idx="1">
                  <c:v>0.01</c:v>
                </c:pt>
                <c:pt idx="2">
                  <c:v>0.18</c:v>
                </c:pt>
                <c:pt idx="3">
                  <c:v>0.32</c:v>
                </c:pt>
                <c:pt idx="4">
                  <c:v>0.42</c:v>
                </c:pt>
                <c:pt idx="5">
                  <c:v>0.02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956608"/>
        <c:axId val="83501440"/>
      </c:barChart>
      <c:catAx>
        <c:axId val="79956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s-AR"/>
          </a:p>
        </c:txPr>
        <c:crossAx val="83501440"/>
        <c:crosses val="autoZero"/>
        <c:auto val="1"/>
        <c:lblAlgn val="ctr"/>
        <c:lblOffset val="100"/>
        <c:noMultiLvlLbl val="0"/>
      </c:catAx>
      <c:valAx>
        <c:axId val="83501440"/>
        <c:scaling>
          <c:orientation val="minMax"/>
          <c:max val="0.5"/>
        </c:scaling>
        <c:delete val="1"/>
        <c:axPos val="b"/>
        <c:numFmt formatCode="0%" sourceLinked="1"/>
        <c:majorTickMark val="out"/>
        <c:minorTickMark val="none"/>
        <c:tickLblPos val="nextTo"/>
        <c:crossAx val="7995660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583" cy="480061"/>
          </a:xfrm>
          <a:prstGeom prst="rect">
            <a:avLst/>
          </a:prstGeom>
        </p:spPr>
        <p:txBody>
          <a:bodyPr vert="horz" lIns="91612" tIns="45806" rIns="91612" bIns="45806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143930" y="0"/>
            <a:ext cx="3169583" cy="480061"/>
          </a:xfrm>
          <a:prstGeom prst="rect">
            <a:avLst/>
          </a:prstGeom>
        </p:spPr>
        <p:txBody>
          <a:bodyPr vert="horz" lIns="91612" tIns="45806" rIns="91612" bIns="45806" rtlCol="0"/>
          <a:lstStyle>
            <a:lvl1pPr algn="r">
              <a:defRPr sz="1200"/>
            </a:lvl1pPr>
          </a:lstStyle>
          <a:p>
            <a:fld id="{85B01ABD-4C7E-458C-B90F-7B712D0CC505}" type="datetimeFigureOut">
              <a:rPr lang="es-AR" smtClean="0"/>
              <a:pPr/>
              <a:t>29/03/2016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9119617"/>
            <a:ext cx="3169583" cy="480061"/>
          </a:xfrm>
          <a:prstGeom prst="rect">
            <a:avLst/>
          </a:prstGeom>
        </p:spPr>
        <p:txBody>
          <a:bodyPr vert="horz" lIns="91612" tIns="45806" rIns="91612" bIns="45806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143930" y="9119617"/>
            <a:ext cx="3169583" cy="480061"/>
          </a:xfrm>
          <a:prstGeom prst="rect">
            <a:avLst/>
          </a:prstGeom>
        </p:spPr>
        <p:txBody>
          <a:bodyPr vert="horz" lIns="91612" tIns="45806" rIns="91612" bIns="45806" rtlCol="0" anchor="b"/>
          <a:lstStyle>
            <a:lvl1pPr algn="r">
              <a:defRPr sz="1200"/>
            </a:lvl1pPr>
          </a:lstStyle>
          <a:p>
            <a:fld id="{5E9B475B-57AD-48E0-BE0B-F6FCC977B23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67461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169920" cy="480061"/>
          </a:xfrm>
          <a:prstGeom prst="rect">
            <a:avLst/>
          </a:prstGeom>
        </p:spPr>
        <p:txBody>
          <a:bodyPr vert="horz" lIns="96567" tIns="48286" rIns="96567" bIns="48286" rtlCol="0"/>
          <a:lstStyle>
            <a:lvl1pPr algn="l" latinLnBrk="0">
              <a:defRPr lang="es-ES" sz="1300"/>
            </a:lvl1pPr>
            <a:extLst/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4" y="3"/>
            <a:ext cx="3169920" cy="480061"/>
          </a:xfrm>
          <a:prstGeom prst="rect">
            <a:avLst/>
          </a:prstGeom>
        </p:spPr>
        <p:txBody>
          <a:bodyPr vert="horz" lIns="96567" tIns="48286" rIns="96567" bIns="48286" rtlCol="0"/>
          <a:lstStyle>
            <a:lvl1pPr algn="r" latinLnBrk="0">
              <a:defRPr lang="es-ES" sz="1300"/>
            </a:lvl1pPr>
            <a:extLst/>
          </a:lstStyle>
          <a:p>
            <a:fld id="{A8ADFD5B-A66C-449C-B6E8-FB716D07777D}" type="datetimeFigureOut">
              <a:rPr lang="es-AR"/>
              <a:pPr/>
              <a:t>29/03/2016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67" tIns="48286" rIns="96567" bIns="48286" rtlCol="0" anchor="ctr"/>
          <a:lstStyle>
            <a:extLst/>
          </a:lstStyle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2" y="4560575"/>
            <a:ext cx="5852160" cy="4320541"/>
          </a:xfrm>
          <a:prstGeom prst="rect">
            <a:avLst/>
          </a:prstGeom>
        </p:spPr>
        <p:txBody>
          <a:bodyPr vert="horz" lIns="96567" tIns="48286" rIns="96567" bIns="48286" rtlCol="0">
            <a:normAutofit/>
          </a:bodyPr>
          <a:lstStyle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5"/>
            <a:ext cx="3169920" cy="480061"/>
          </a:xfrm>
          <a:prstGeom prst="rect">
            <a:avLst/>
          </a:prstGeom>
        </p:spPr>
        <p:txBody>
          <a:bodyPr vert="horz" lIns="96567" tIns="48286" rIns="96567" bIns="48286" rtlCol="0" anchor="b"/>
          <a:lstStyle>
            <a:lvl1pPr algn="l" latinLnBrk="0">
              <a:defRPr lang="es-ES" sz="1300"/>
            </a:lvl1pPr>
            <a:extLst/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4" y="9119475"/>
            <a:ext cx="3169920" cy="480061"/>
          </a:xfrm>
          <a:prstGeom prst="rect">
            <a:avLst/>
          </a:prstGeom>
        </p:spPr>
        <p:txBody>
          <a:bodyPr vert="horz" lIns="96567" tIns="48286" rIns="96567" bIns="48286" rtlCol="0" anchor="b"/>
          <a:lstStyle>
            <a:lvl1pPr algn="r" latinLnBrk="0">
              <a:defRPr lang="es-ES" sz="1300"/>
            </a:lvl1pPr>
            <a:extLst/>
          </a:lstStyle>
          <a:p>
            <a:fld id="{CA5D3BF3-D352-46FC-8343-31F56E6730EA}" type="slidenum">
              <a:rPr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9466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AR" smtClean="0"/>
              <a:pPr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4434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AR" smtClean="0"/>
              <a:pPr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1828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lang="es-AR"/>
              <a:pPr/>
              <a:t>29/03/2016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s-ES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3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15966"/>
            <a:ext cx="107315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s-AR"/>
              <a:pPr/>
              <a:t>29/03/2016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es-ES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s-ES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  <p:pic>
        <p:nvPicPr>
          <p:cNvPr id="10" name="Picture 3" descr="C:\Users\usuario\Desktop\placas ok1\fondo 1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80512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68" y="4443958"/>
            <a:ext cx="1072119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V:\graficas show\HD placas fondos\fondo placa azul hd\PLACA FONDO sola-  AGO 2013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-32" y="-1"/>
            <a:ext cx="9215502" cy="5183721"/>
          </a:xfrm>
          <a:prstGeom prst="rect">
            <a:avLst/>
          </a:prstGeom>
          <a:noFill/>
        </p:spPr>
      </p:pic>
      <p:sp>
        <p:nvSpPr>
          <p:cNvPr id="15" name="14 Rectángulo redondeado"/>
          <p:cNvSpPr/>
          <p:nvPr userDrawn="1"/>
        </p:nvSpPr>
        <p:spPr>
          <a:xfrm>
            <a:off x="1905044" y="1071552"/>
            <a:ext cx="5429288" cy="3214710"/>
          </a:xfrm>
          <a:prstGeom prst="roundRect">
            <a:avLst/>
          </a:prstGeom>
          <a:solidFill>
            <a:schemeClr val="bg1">
              <a:alpha val="38000"/>
            </a:schemeClr>
          </a:solidFill>
          <a:ln>
            <a:solidFill>
              <a:srgbClr val="0070C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 userDrawn="1"/>
        </p:nvSpPr>
        <p:spPr>
          <a:xfrm>
            <a:off x="-285784" y="357172"/>
            <a:ext cx="10072758" cy="452377"/>
          </a:xfrm>
          <a:prstGeom prst="roundRect">
            <a:avLst/>
          </a:prstGeom>
          <a:solidFill>
            <a:srgbClr val="FF3300">
              <a:alpha val="93725"/>
            </a:srgbClr>
          </a:solidFill>
          <a:ln>
            <a:solidFill>
              <a:srgbClr val="0070C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rtl="0" eaLnBrk="1" latinLnBrk="0" hangingPunct="1">
        <a:spcBef>
          <a:spcPct val="0"/>
        </a:spcBef>
        <a:buNone/>
        <a:defRPr kumimoji="0" lang="es-ES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es-ES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es-ES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data:image/jpeg;base64,/9j/4AAQSkZJRgABAQAAAQABAAD/2wCEAAkGBxQTEhUUEhQUFRQUFBUUFBQVFhcUFBcVFRUWFhQWFBUYHCggGBolHBUUITEhJSkrLi4uFx8zODMsNygtLisBCgoKDg0OGhAQGywkICQsLCwsLCwsLCwsLCwsLCwsLCwsLCwsLCwsLCwsLCwsLCwsLCwsLCwsLCwsLCwsLCwsLP/AABEIALEBHAMBEQACEQEDEQH/xAAbAAABBQEBAAAAAAAAAAAAAAAAAQIDBAUGB//EAD8QAAIBAgIHAwoEBAYDAAAAAAABAgMRBCEFEjFBUWGRcYGhBhMiMkJSscHR8BRiguFDcpLxBxUjssLSU5Oi/8QAGgEBAAMBAQEAAAAAAAAAAAAAAAECAwQFBv/EADkRAAIBAwIDBQYFAwQDAQAAAAABAgMEERIhBTFBE1FhcbEiMoGRocEUI0LR4TNS8CRykqI0Q9IV/9oADAMBAAIRAxEAPwD3EAAAAEAAAAAAAAAAAGuaAK9XEPYsuZRyJSKssRJPa+vyK5ZOCb8dZK6u95bURgnpYuMle9uTLJkE5IAAAAAIp4iKdr5kZQwLCvF7GE0CQkAAAAx1FxIyB1yQKAAAAAAAAADNR39busgBFTl73ggBdWXveAA6Ce938ABwAAAAIAAAAAAAAjYBn1dKxW5+BVyROCpPSi5ldROkhlpFcH1K5JwMljlw8SMk4GPF3dkm3wWYyMGhgsNK15Xitydrv6F0mVZfnNreizyVGfiWluuRqJwIsW2tyfgTqBQ89LWes3co2ycDnZkEk0JEkFmliPvaXTIJ1VyJIIZ4hcCNSJwV6lZcCraBDVqkZJwOp4+1t9ue4tqIwadGqpK62FyB4AAAAAAoAAAAAAAAAAAgAAAAABHKsiMgZUqpxdnyGQYeJws7XSuuTT8LmTTLpmXORm2XRDKZRstgv6IwyqOTnfVjbJZXbvv7jSCzzKyeDcjUjBWjGMVy+fE1ylyM+ZFUxBGRghniCCcEU8QARxqNvK7b2JZsAnlgpyW1R7XnbuJwyMohqYGonk1LknZ+NiMMtlEf4esn6rz3ay+uRGJDYSrKrD1lOPbewy0MJi0sVL3n1ZKkxgtTqtRTfZ3ksqitLElclsEUsQMjAq1nnFSa4pNjcGzourqxtLjfs7TSLwUZfp1k9hZNMgkJAAAAKgAAAAAAAAAABAAAGSqJAEFTE9nyKuROCCpiewhyGCCdfsK5JwQxxVhkYM7H0l60VvzS57GuBnNdS8X0GU9EVHm7QX5r36L52KdnItrSNHB4R0otXTbd+GSRpGOlFJSyQ1ak9ri7cbO3WweQsFWpjH9v9iustpEpVJTdoRcnyz68ApN8kThLmaFDRNR+u1FcF6UvDLxNFCXUo5I0sPShTVo3fFva+3kXWEUeWPnWXANoEDqLcVJIqtRABVrKUXF5p9e4lvKwMFCGDd7ppx47H3orpLZLkqUJR1W3tTydmHhrBC2KlfQ7fqTd/dk/hJFHTfRl1NdR2Ew6hD04rX2vWV7cEr5cC0Y4W/MrJ5exNQqWLEYJFYgE8ZkkFqnXy3ovkqWYu5YCgCoAAAAAAAAAAAQAgxdSyIbBlVcSZZL4IZ4hEZJIJYgZGCGWIIyTgt6Ow7qZv1U83x5ItFZ3IexqKMI+rFdv9y+yKDHMqSQNIgkZVq5EgZSo055Sis99rPqiNMXzQy0aCmorVilFcFkXzjZFeZFLEPiVyycEUqxBOCKWIAwROuMkkcqpGQM87YZBPhq20sVLEay4rqQSTKsuK6okgnhilbO3VXL5IwZWlMI09em7p5uKtdc0ltRnNNbovF95mKvZ57TPUX0hHEDWRpJY12W1EYLFCq+LLJlcHSYSV4o1RQmRIFAAAAAAAAABADL0w9i+/vYUmSjAqsxZqirOZk2XSIZVCjkWSLuiaSlryaTUUkrq6u9nw8TWik22ylR4L1TESWSbSWSzNssywQPFy959WV1FtJFLFPi+pXWTpGyxI1DSNeJfEaydJb0XWbne7tFNtX7vmWg8spJYRZq4vkS2EivLF/eRXUTgjqYy+5+H1I1onSRSxPJ+H1I1k6SOWK5PwI7RE6Rv4j7yGsaRFiuTGsjSS0a91K3D+/hc0UsorjcbGvkU1FsCxrDUMEiqltRGCxRncsipFpmFlCXJxfdmviylboy1PqjOjIyyaYJ4MuirLmHeZojNnS6Pfom8eRmWkSBQAAAAAAAAAQAx9LvNmciUYNZmTRqinVM2i6ZWmymC2Tf0JG1GT4zfRJfudFNYiY1H7RFXYYRVmzNlyFyKZJwMlMjJOBNYJktGxoaHoTlxaj0V38Ub01szGfNCYjaSwipUkZsuiCcyjZZEUqhTJOBkpkZLYCMiyKsW5ZEMvYGOfbl1yN4IxkyopWOfJvgfFk5IwTQZdFWWqLNEUZY0tC9DslF9br5iqswFN4kYsIHOkbNk8Is0SKMu4eLvsNUZs6LRsXZ3NkZl1EgUAAAAAAAAAEAMfTEc3n3GciyOfrR5oyZoipUg+Jky6wVp0nxKblzo9GK2Hj+u/wDUzqp+4jnn7xVrSIZKKszJmiIJIo0WRFYrgsFyURg6DRS/0O2Un8F8jpp+6c8/eIK5LCKdQzaLorzKNFkyCZXBbIjYwhkESoohsUlIjJfwMs0bQMpFfEw9OX80viznkt2bxeyFjEJBk8EXRRlqinwNUUZb0jU1aEm8vVSvld6yyXdfoTUlpgRBZkYkMQ3uXRGGo20jvxJPaYGguYWpfiaRlkzksHTaKleL8DeJky+ixAAAAAAAAAAAgBh6dmlJc1Z/Iym0Ximcxi6iT2nHUqJPmdMINorRlf2iimn1LOL7itiazWybfeys6mOpaMM9DofJudqDkm25TlfN2WrZbDqtpZhk5qyxPA6vXe80ciqRUlXRnqRfSxkqy4eP7EakThkE8St3j/Yo5LoXUWNVdEqSYcWb2i6utStHbFu/fdqxvB5WxzzW5Xr34Bkop1LmbZdIr1LlGyyRXlcrktgTMZGATJTIaDWY1DBfwLd1kbwZlNDK2MWvLfmzF1Flmqg8IfGvyXj9S2orpHrEE60NDLdCs3sZopZKOOB+mqSnR9LbGUWmtue1dDi4pUdO2c1zTR0WMdVbS+WGYNOGrsbPmVxW4XJr5Hs/hKT6BqX9qXh9A+KXHevkPwtJdBzqzhOCjKWq9fW2N5R9G11k7/A2t+KV2nql3dEc9W2p9x1XkhjJTVSEs/Nxo5725w1pffM+qtKjnHfpg8evBRlsdGjrMAAAAAAAAAABADlPKeVqrfKHhrHBdz0b+R128dWxyekb3PCuZSzk9WklgzXOS3s5lVkuppoRBUk3vY7ST5sKCOi8ncc4UHHJvX84ruy1ZONN3duN2eva3DpW7eM75+x59zSU6q8iaeOlVc7RS1JuDu9rSTurLZZo57jjMYtLTzWeZpSsvEhUpLao9f2MVxmH9rNvwGeo6rKTWVg+NRf6WFYY6lSVCf5ev7Gb4tF9GXVn4i08PP8AL1f0C4vFfpZDs/E6bQ0pRo7VfXay5xVvme3w67VzScksYePojzLuj2c0vAhxNRo65NowSKU8V95GbqGiiRSxPL4fQrrROkinjI8H1X0I1onSyJ41FdaJ0ixxCZKkGhyqv7RKZXBbw1dq30NYzKSiNxeGdWtJUmtf2ovK8ks2uX3vOK6lNT/KWX3Zw/gdNvp0/mbePMsw0RiEs4p98f8AsYKveL/0/wDZGum3f6/oypiMLWi/Sjq82nbrsOWtxGtS9+k16fM3hbUp+7PI1Y2VJwyjLXqKG9Wum2+5RYt+Myk2tPJZ5/53lKtnFdSzXx7lTUHa7cql1e2rGTgtvbc04jXlWs8vbfPw5EWdNU6/w/kpXPmj2R0SCrHTScc03wS2u6asu5tFqam54hzMZ4xudL5HwtKs7NOXm7xdrpxjq7nbYkfccLg40Fq59fhseBePM9jpkekcgAAAAAAAAAAgBx3lViYfiY0pbZUtePZFqL/3LqcN2otqMjttU0nKJy+MWq3F58HxW4+euE6ctLPVpPUsmbWZx5yb4IGy4wbmjKV6d07Lzbjd7NbzutHLf6rujsqzcLNS+H1/Y4ms12v85FyENW7y9J6zts2JLwSPn5S1PyO6CwNmEbIS5JOBUyBgciCppYSram1vb1uXo2XzPqeCLTbyfe/TB41/7VVLuXqQY7F5HoVrhRRz06LbMiWOW84/xkep0/h2SR0hHkaxu4FHbsp4nGJ8DKd1EvGgym8UjF3KL9iyahjFyLRuokOgy1+MXE0d2u8p2DLdCvdLPaaxuE0tykqLR0GgakVOq5NRbtbWyeqr329kWaOSVSUnttzf1+xlhuCS3NGWk6Ky86u67XVKxlK9t4vDqI0VtWe+kfTxEJ31ZRlxSd+qJVWFRezJMrKnKHvLBkaX0UmteCScXrau7JO7XDJvqeReWUY5qUl5peq8u466Ndv2Z/B/uY0KexpqSVJxbXvedjJ5br6zt2MnU52EpPpt/wBl9i8FpuIr/OTEseIemDV0Co6WLjRpyqParRjvze+3f4Hp8PcItt82clxqeyND/DDHyrPGOXs14wXdSpt+MmfW2SxDPeeLd+8kd2dhygAAAAAAAAACAHnX+IFOSx+GnFZKhWTe7OVKy+J5PFKjhGLXPP7np8PWdSZj47Ea2rlZpNM8K5rqrp23XM9OlS05KNRHMjfBC4l8jBrYLHwh5mnUSkpwrS1Wk76s4p2vv9P4nr046raKa6s82qsVpNeBq4mmor0XeLV49nD4Hg3luqVTK5M7aE9S3IVsOM6BLEk5FRAHwVyGUbwXNlNPhrrrqH0vCni0b8X9jybnet8F9zOxDui1WWpbmkI6WZFWB5zR0ortEZJwRSiMjBE6ZbJOCSECrYwTpFWyMGxo2F7dh6dpHU0cld4RdxVtd2Vtz52+9h53E7udSq6f6YvGPLqdNlQjCCn1fX7EKR5h2kkKji9aLs1vLU6koSUo8yk4qSxI6nB19eClxXR711PqreaqxUzxKkNEnFnM42rGOIq0YpRUKNOdopJJSnZbOx9DG9hptaiSwtvVG9vvVg34+hAmfMHrj4kMqw/DqacZK6e35MlTcWnHmZzxjc0P8MtHyoyxqeyWIU4PjF04LreLPvOG1NdFHz957+Tuz0DkAAAAAAAAAAEAOU8s6OtKD3qLt2Xz+R5XE6WuKa5o9Cwnpk13nG4ihvufNzhh5ye1CRUkuJmakUiyJwVtI0ZSrYOMU7uni9mT9alnyPXVRQsdT6P9zzaizcNeC+x1NKDjCEJO+qrX5vafO1a8qreeXQ7KcFFD5IwRqmNJLAAOgyGVZNPFxioQn/ElNR4XjGMrdL9D6XhEl+FafLU/RHlXUW62V3L7lPH0tXNeq/Bk3dLs/aXJ+pejPVs+ZmVp3POnPJ1JFSoyqLYIywFSIAsFd5AFmnQ5kqOSGa+iVaVuSPUsHiWPI4rpezknr+tL+Z/Fnz93/Xn/ALn6no0f6cfJegw5zUdFENlWzc8n5+hJcJZd6X7nv8Lm+yx3M8y9WJp+BkaaoWxtSfvYOiv6MRUf/NdDu4g07OXw9UY2n9ePx9GQxnyPk2j2XEcsyORHIc5qLjxk7Lo278rJ5kwhKo8IynLHM6jyVjbzkUrWcW+cpXk34pdx9xwqLjQSlz/z05Hg3jzPKOgPUOQAAAAAAAAAAQA57ypp3s/yNd98vmcN+vy2/A67R+3g4eq2fF63Lmz6KMUVquZZbGiRD5stqJwbWjsKtWlUSWtB1ItvaoTd8suKR21pf6FPxaPOqf8AkNeCLFWN3sPCTwdcdiNLiSWCVPmEyVIjLFx0SGVZk+VUrfg2t2Kku29BvLoe/wAPeLGb7pf/ACedU3uFnu/c0514zpyXK9nuOmVaFajJeBCpuE0zHkzxjtwV5ouicEbRbIwOSIyRgngrIo3kYJacyMtENGpo2V5I9Ph89UzjuY4iTV/Xl/M/ieNdf1p/7n6nfR/px8l6CxpnLks5A0Ajb8n45S7V8Ge1wtexJ+J5t6/aQ3TmHWs5v1vNqK4284m/l1O2+yrWfw9TG1f5sfj6GMstzPmD2OYq+8wQyHSVKTUZU1eUJXtualGUHt4a+t+k3tZwU8T5P7NP7HPVy0df5K0HF1W3dSVK3bGGpJ9Yn3VkvYz34PBuX7WO46E7DnAAAAAAAAAAEAOe8qnnBX2pnDfbxwzrtPeycVjINSafcfHVaXZTcT6GlJSWSrq3KZNwUbDJJqYSuo027X1aVWXLKcLXXaexQpqpaaX4+qPJuXpr58vuJgamsp2bcVVnGLbu7J2eb/NrHg3EcSWVh4/z6YOmm9iSouRkjeLGygSmWUhNUZJyh0IkNlW8DNI4NTpwb/h1nLvdPVv4+J7Vnl2UsctW/lhfc4ajX4heX3ZnYmJhUxnY6YlUoaDJIlAjaLDAgGB6RDGCxSRnIq0a2iY+knzPV4ZHEsnFdv2cE2Ij6Uv5n8TxLl/nT836ndS9yPkhsYmDZdsdT7CGVZ0mhaVqd+Lb+XyPouF0sUNXfl/b7HkXcs1Mdxnaeqf6klwpRtwzqK/yN+IL/TyXl6k2f9VfH0MmHYfLs9hiSZIJcLJu/BJt9iNqFDtaiijCs1FHR+RUm4TbzTd49l5L5H3VntDT3Hz917+TpjrOYAAAAAAAAAAQA5Xy0dp0Ntnrp2/S0edxB4imdlnzZgY+zPmb57xZ7VvsZ0nY4eZ2C63YMEmjgpQjSzSbqScP02V0++x7lqmrKTXNt/Y8q59q5S7l+4lOlGlFQirRirWbv2t873PnJSlOTlLmdkI7Cawwa4Eat/ccwtxVJEYGGKrDcjct0o+hbjJ/7Vt6H0XCd7eaff8AY826eKsX4fcy60Fsy7DCpojssHVBtlGrRW7I43JG6K0iS5HIsicAocxkD4ohkYLWEo6zJpw7SaiZ1JaVk2VWjTi5boq9uL3eNj3KEoqSjHkeZXT0tsSrPN9p8rV3qSfiz1IR2Q1Z72Z8i3IkoQc5KMdrdtuXaaUqUqk1CPNlJyUIuTOwpU1CCW6K8EfYQgqNNJckjwJScpZ7zl8fWjUUpe1F2f8ALJ3S6o4Lx9rZOfXKO63Wi4UfAoqqfN6T1dKEnK5KQxgnw9JunJXs5LL4o9Owkk3I5Ljdmz5B1m/PRlthqRfWo/mfU2DzFnjXnvI65HecYAAAAAAAAAAgBg+VlJONO+6Ts+dl+5yXdPtIYN7eemWTmMRRu9z78z5m9s60pJxWT16NxBLcqVMI/dfQ850qsOcX8jsjXh0ZDTTi9l+RnLfZ7GmpSLmKqR82mlqyjJPNcVL6HucPeLZJ77s82tH8579BcYlaMlskk/qeXeUlCpldTst5ZW4ymuJws6G+4c4riRkhNkUol0y+SSlTKyZSTwaOEp+jJ3yju7Vb6Hv8EX5dV9NvRnlXr9uKRi4mnm+08us/zH5no0vdRUciDXBFUV2WRZIZqFsgXzYySOjAjJBewKNreWJPyMKqH46nrLVjt9ZrPNR9JrLjY77VN1UcNw8QZNJXbs7pt27Nx4tzDRVlHxZ6NKalBPwJ6GHlJ6sbt8jKnTlUliCyys6kYrLOj0ToxU1d5ye18OSPp7CyVGOXz6/sjyLm5dV4XIbpjGJJwT2LWnyis7dr+Ba7rKUuxXx8u74+hFCn+t/D/PA5vBUteE3dKUpbs1qrVb+Jz301G1kvL1N6bca0X5jXhH/5I/0v/sfN9ov7X8/4PR7R9w10pLY0+VreNyVKL6E6u8mheztt3faOm3k0mo7sxqNG55CYRw8+5O8pzjJ9GkvvifYcMhKNL2uZ4d5JOex1h6RyAAAAAAAAAACAEOKw0akdWSuvFPiiGshPBiVtDTj6iU126r6bDmlTmvdw/p/H0NlKL57fX+ShWpzjtpVl2R1l/wDLRzTm0vahL5J+hrCKfuyXzx6le692p/65/U5W6PWEv+LN9NTpJf8AJGVppp1qKnrKEoy2pxbcbtd2e0rXqRVNSSaXisF6MXqabT8tyzimnG2xLZu2bLHhXkn7J6NFYKidt5w4OpCOYwWE1r7ycAeqyW1pFdLfJFWi9hKqcJWe9XPe4QnGjUT70eZeL8yPxM/SEXHmnvOO8o6KmejOqhNSRRkcqOtDGixIqQJwOSIIHRRVsgswhYpq6mbLsKXqz1tVxg5XW1aus2+23yPorX3qW+PZb+rPJrPaa8f2H+QWiU8NGrUbl5xyklK7tdve9peFtGtJ1Km65JeX8lZVnTioR838Tq6dOMVklFcsl3nXGnGC2SSMJSlJ7vLMvSWm0lq0mnL3vZXZxfgebd8UjD2aW77+i/c66Fk3vPZd3UyMNLJ6zvres3vvtPNtKrcpSfM660ei5FTRdO1edNSbioa11m1rNZPp4Hr9h+LpShnHI4Z1OykpYNdYRbrvuOdcCj1lL5B377kEcH+WXQ6ocEormmzKV/PpgJYFvJNp8tW/ckmdlPh9KHurHyMZXU3zOi8n8FKnGWsrazVlvsr5vnmelThpWDlnLU8msaFQAAAAAAAAABAAAAAAAAOU8sMPGVSDl7Mbp8M5HncRodrDB12tTQzD1E0tVprk18D5SvaVY4SWUexTrREWGS9lPtV/E4ZKouaaN9afUf5uK9iPRGWqT6sjGeo6WGpStf0X+XL+4VSpHx8yuZxexYoRUI6tO7u7ttXb3bSuKlV7r5Gck3LVMh0jUlHUv7Ta4bdXb0PoOF0Z0aU3JYy19zmqaXNYG4qHoWe41u8TpPw3NaO0jInTz5HjJ7HpJ7Cpobkg4IJslDYxJbJLFOFjNyM2TQRRsoybRtZV4au6OtQk1tXoSjJ885Jn1dJe2tSxpjjbuwzx5v2W11efjkv6NnLD0I0lKMlDJO2dup4H/wCxVS0Ukkt+a3/Y6OwjN5ZXxc/Oes6j5azS6LI56l5cVPflk6adNU+SRTeHW667W34NmaqPqbamTU6b2crXtb5nTbRnJtQzuY1JrqXvJjRcfPTd85Rzaefo7Fs5n1HDrZxg028+B5N3Vy1sdR/lEPen1X0PT7Bd7+Zx9p4L5Do6Kp7032tssqMF4+e5GtlqlQjH1YpdiNEkuRQkJAoAAAAAAAAAAAgAAAAAAAFHSejVVs72lHY9qa4SW9FZRySngyKuiZR9l/ptJdNpk6fgXU2VJULbXbk4WMJRh19GaKUunqKoLjF9pzypUHz0/FL9jRTqdExyp8HBdxWNGzT/AEfJEudbxJIYZv2m+SX7HVTjS5R+iMpOfX1KWn9HPUi7O6mnmrdvxKXdP8rYvbT9vcoVPV+R4FxLFNvvPVpv2ijUTPHWDvTK0otbjXJdMlo03LY13lJNLmQ5YJlg58rccynaQKdrEuRwaWTnnvtYxdTuRk6rfJCV8H6LcJSb3LLPwJhUy0miO0fUj8nsDKknGSecpTlJ73Kx9RY1ZVKmWumDz68YxjszY/BrfBrsZu+CUP7X8zBX8+/6B+F4R8QuDUE/c+rId7N/q+gn4W21RX6rHTHh9CH6UjN3NSXVgtHqeXrco60vHcdEbeHRfIzdaRuaE0U6TcpZZWUdtlxb45HVCGkxlJvma5oVAAAAAFAAAAAAAAAAAEAAAAAAAAAAABoAY6S4LoiMICqmuC6IYROWOJIMnykpt000r6ss+x7/AIGVWOYl4PDOYnT1tz62fRnkXFlGrs9jup3DiRT0e3v6o8yfBpreL+Z1Rv49SGro5pbY/wBSXxOSfD61Pnj5m8LuL5FZYKW61/5l9THsZ8mvQ6FXiaFDDVrbCFw6tP3YP6GMriiubLlPR+d5Nd2b8Dso8ErSfttJHNO+gtokyUFk9vj02s9SnwmhHZrJyyupvkLTw8qs4xhFxjdOTe2y22W7vz7D0aNtCDxFYOeVZtbs6J6Mp+6+r+pv+Eo5zj6sz7afeJ/lVL3fF/Ut+Gp9xHaz7ySngKa2Qj8fiXjShHkkVc5PmyxGKWxWNCooAAAAAAACgAAAAAAAAAACAAAAAAAAAAAAAAAAAAI1faAZWJ0KnnTlq/lecf2MZUv7Xj0+RdT71kza+BrR/hKa4xbXgjmlGtH9Kfk8fT+TZOnL9TXmslGpJr1qVaP6YtfA553DXvU5/JP0NY0U+U4/VEaxMdlqv9CMnd01zhP/AIl/w8/7o/Ms0KvuwrP9MV8i0b1co0qnySKyt3+qcfm2W6WEnL+FL9cnbpsOiE60+VLH+6X2Ri4wj+vPki/htEyW1xiuEEl9+J1Qp1P1S+CWP5MpSj0XzNOhQjBWivqbpJcjNvJISAAAAAAAAAAAAAAUAAAAAAAAAAAQAAAAAAAAAAAAAAAAAAAAAABQAAAAQAAAAAAAAAAAAAAAAAAAFQAAAAA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" name="AutoShape 2" descr="http://radio7informa.com.ar/wp-content/uploads/2014/06/abuelos-tarjetiza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172" name="AutoShape 4" descr="http://radio7informa.com.ar/wp-content/uploads/2014/06/abuelos-tarjetiza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" name="AutoShape 2" descr="http://www.perrosqr.com/wp-content/uploads/2014/03/Razas-de-perros-perro-salchicha-uno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0242" name="AutoShape 2" descr="http://img2.wikia.nocookie.net/__cb20121209054042/horadeaventura/es/images/4/45/Regalos-de-navidad-wallpapers_32005_1600x12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0244" name="AutoShape 4" descr="http://img2.wikia.nocookie.net/__cb20121209054042/horadeaventura/es/images/4/45/Regalos-de-navidad-wallpapers_32005_1600x12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3" name="49 Elipse"/>
          <p:cNvSpPr/>
          <p:nvPr/>
        </p:nvSpPr>
        <p:spPr bwMode="auto">
          <a:xfrm>
            <a:off x="7909893" y="1275606"/>
            <a:ext cx="780083" cy="612009"/>
          </a:xfrm>
          <a:prstGeom prst="ellipse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square" lIns="18288" tIns="0" rIns="0" bIns="0" rtlCol="0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7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74%</a:t>
            </a:r>
            <a:endParaRPr lang="es-AR" sz="17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ectangle 106"/>
          <p:cNvSpPr>
            <a:spLocks noChangeArrowheads="1"/>
          </p:cNvSpPr>
          <p:nvPr/>
        </p:nvSpPr>
        <p:spPr bwMode="auto">
          <a:xfrm>
            <a:off x="7382086" y="2283718"/>
            <a:ext cx="18356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SE AUTOCLASIFICA COMO DE CLASE MEDIA</a:t>
            </a:r>
            <a:endParaRPr lang="es-ES" sz="2000" b="1" dirty="0" smtClean="0"/>
          </a:p>
        </p:txBody>
      </p:sp>
      <p:sp>
        <p:nvSpPr>
          <p:cNvPr id="4" name="3 Flecha abajo"/>
          <p:cNvSpPr/>
          <p:nvPr/>
        </p:nvSpPr>
        <p:spPr>
          <a:xfrm>
            <a:off x="8177969" y="1983750"/>
            <a:ext cx="231577" cy="227959"/>
          </a:xfrm>
          <a:prstGeom prst="downArrow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angle 106"/>
          <p:cNvSpPr>
            <a:spLocks noChangeArrowheads="1"/>
          </p:cNvSpPr>
          <p:nvPr/>
        </p:nvSpPr>
        <p:spPr bwMode="auto">
          <a:xfrm>
            <a:off x="1141141" y="4548485"/>
            <a:ext cx="676875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</a:rPr>
              <a:t>FUENTE: CONSULTORA DELFOS</a:t>
            </a:r>
          </a:p>
          <a:p>
            <a:pPr algn="ctr"/>
            <a:endParaRPr lang="es-ES" sz="2000" b="1" dirty="0" smtClean="0"/>
          </a:p>
        </p:txBody>
      </p:sp>
      <p:graphicFrame>
        <p:nvGraphicFramePr>
          <p:cNvPr id="21" name="1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191312"/>
              </p:ext>
            </p:extLst>
          </p:nvPr>
        </p:nvGraphicFramePr>
        <p:xfrm>
          <a:off x="1649634" y="936350"/>
          <a:ext cx="5751766" cy="3612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22 Rectángulo"/>
          <p:cNvSpPr/>
          <p:nvPr/>
        </p:nvSpPr>
        <p:spPr>
          <a:xfrm>
            <a:off x="739148" y="225982"/>
            <a:ext cx="7433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3600" b="1" dirty="0" smtClean="0">
                <a:solidFill>
                  <a:schemeClr val="bg1"/>
                </a:solidFill>
              </a:rPr>
              <a:t>¿DE QUÉ CLASE SOCIAL SE SIENTE?</a:t>
            </a:r>
            <a:endParaRPr lang="es-AR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759181" y="221995"/>
            <a:ext cx="7433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3600" b="1" dirty="0" smtClean="0">
                <a:solidFill>
                  <a:schemeClr val="bg1"/>
                </a:solidFill>
              </a:rPr>
              <a:t>¿DE QUÉ CLASE SOCIAL SE SIENTE?</a:t>
            </a:r>
            <a:endParaRPr lang="es-AR" sz="3600" dirty="0">
              <a:solidFill>
                <a:schemeClr val="bg1"/>
              </a:solidFill>
            </a:endParaRPr>
          </a:p>
        </p:txBody>
      </p:sp>
      <p:sp>
        <p:nvSpPr>
          <p:cNvPr id="13" name="12 Forma libre"/>
          <p:cNvSpPr/>
          <p:nvPr/>
        </p:nvSpPr>
        <p:spPr>
          <a:xfrm rot="21600000">
            <a:off x="1695564" y="1695791"/>
            <a:ext cx="3304087" cy="659936"/>
          </a:xfrm>
          <a:custGeom>
            <a:avLst/>
            <a:gdLst>
              <a:gd name="connsiteX0" fmla="*/ 0 w 3304087"/>
              <a:gd name="connsiteY0" fmla="*/ 0 h 659934"/>
              <a:gd name="connsiteX1" fmla="*/ 2974120 w 3304087"/>
              <a:gd name="connsiteY1" fmla="*/ 0 h 659934"/>
              <a:gd name="connsiteX2" fmla="*/ 3304087 w 3304087"/>
              <a:gd name="connsiteY2" fmla="*/ 329967 h 659934"/>
              <a:gd name="connsiteX3" fmla="*/ 2974120 w 3304087"/>
              <a:gd name="connsiteY3" fmla="*/ 659934 h 659934"/>
              <a:gd name="connsiteX4" fmla="*/ 0 w 3304087"/>
              <a:gd name="connsiteY4" fmla="*/ 659934 h 659934"/>
              <a:gd name="connsiteX5" fmla="*/ 0 w 3304087"/>
              <a:gd name="connsiteY5" fmla="*/ 0 h 65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4087" h="659934">
                <a:moveTo>
                  <a:pt x="3304087" y="659933"/>
                </a:moveTo>
                <a:lnTo>
                  <a:pt x="329967" y="659933"/>
                </a:lnTo>
                <a:lnTo>
                  <a:pt x="0" y="329967"/>
                </a:lnTo>
                <a:lnTo>
                  <a:pt x="329967" y="1"/>
                </a:lnTo>
                <a:lnTo>
                  <a:pt x="3304087" y="1"/>
                </a:lnTo>
                <a:lnTo>
                  <a:pt x="3304087" y="65993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98" tIns="121921" rIns="227584" bIns="121921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AR" sz="3200" b="1" kern="1200" dirty="0"/>
          </a:p>
        </p:txBody>
      </p:sp>
      <p:sp>
        <p:nvSpPr>
          <p:cNvPr id="14" name="13 Forma libre"/>
          <p:cNvSpPr/>
          <p:nvPr/>
        </p:nvSpPr>
        <p:spPr>
          <a:xfrm rot="21600000">
            <a:off x="1691681" y="2558653"/>
            <a:ext cx="3304087" cy="659935"/>
          </a:xfrm>
          <a:custGeom>
            <a:avLst/>
            <a:gdLst>
              <a:gd name="connsiteX0" fmla="*/ 0 w 3304087"/>
              <a:gd name="connsiteY0" fmla="*/ 0 h 659934"/>
              <a:gd name="connsiteX1" fmla="*/ 2974120 w 3304087"/>
              <a:gd name="connsiteY1" fmla="*/ 0 h 659934"/>
              <a:gd name="connsiteX2" fmla="*/ 3304087 w 3304087"/>
              <a:gd name="connsiteY2" fmla="*/ 329967 h 659934"/>
              <a:gd name="connsiteX3" fmla="*/ 2974120 w 3304087"/>
              <a:gd name="connsiteY3" fmla="*/ 659934 h 659934"/>
              <a:gd name="connsiteX4" fmla="*/ 0 w 3304087"/>
              <a:gd name="connsiteY4" fmla="*/ 659934 h 659934"/>
              <a:gd name="connsiteX5" fmla="*/ 0 w 3304087"/>
              <a:gd name="connsiteY5" fmla="*/ 0 h 65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4087" h="659934">
                <a:moveTo>
                  <a:pt x="3304087" y="659933"/>
                </a:moveTo>
                <a:lnTo>
                  <a:pt x="329967" y="659933"/>
                </a:lnTo>
                <a:lnTo>
                  <a:pt x="0" y="329967"/>
                </a:lnTo>
                <a:lnTo>
                  <a:pt x="329967" y="1"/>
                </a:lnTo>
                <a:lnTo>
                  <a:pt x="3304087" y="1"/>
                </a:lnTo>
                <a:lnTo>
                  <a:pt x="3304087" y="65993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98" tIns="121921" rIns="227584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AR" sz="3200" kern="1200"/>
          </a:p>
        </p:txBody>
      </p:sp>
      <p:sp>
        <p:nvSpPr>
          <p:cNvPr id="15" name="14 Forma libre"/>
          <p:cNvSpPr/>
          <p:nvPr/>
        </p:nvSpPr>
        <p:spPr>
          <a:xfrm rot="21600000">
            <a:off x="1691681" y="3351974"/>
            <a:ext cx="3304087" cy="659935"/>
          </a:xfrm>
          <a:custGeom>
            <a:avLst/>
            <a:gdLst>
              <a:gd name="connsiteX0" fmla="*/ 0 w 3304087"/>
              <a:gd name="connsiteY0" fmla="*/ 0 h 659934"/>
              <a:gd name="connsiteX1" fmla="*/ 2974120 w 3304087"/>
              <a:gd name="connsiteY1" fmla="*/ 0 h 659934"/>
              <a:gd name="connsiteX2" fmla="*/ 3304087 w 3304087"/>
              <a:gd name="connsiteY2" fmla="*/ 329967 h 659934"/>
              <a:gd name="connsiteX3" fmla="*/ 2974120 w 3304087"/>
              <a:gd name="connsiteY3" fmla="*/ 659934 h 659934"/>
              <a:gd name="connsiteX4" fmla="*/ 0 w 3304087"/>
              <a:gd name="connsiteY4" fmla="*/ 659934 h 659934"/>
              <a:gd name="connsiteX5" fmla="*/ 0 w 3304087"/>
              <a:gd name="connsiteY5" fmla="*/ 0 h 65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4087" h="659934">
                <a:moveTo>
                  <a:pt x="3304087" y="659933"/>
                </a:moveTo>
                <a:lnTo>
                  <a:pt x="329967" y="659933"/>
                </a:lnTo>
                <a:lnTo>
                  <a:pt x="0" y="329967"/>
                </a:lnTo>
                <a:lnTo>
                  <a:pt x="329967" y="1"/>
                </a:lnTo>
                <a:lnTo>
                  <a:pt x="3304087" y="1"/>
                </a:lnTo>
                <a:lnTo>
                  <a:pt x="3304087" y="65993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5998" tIns="121921" rIns="227584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AR" sz="3200" kern="1200"/>
          </a:p>
        </p:txBody>
      </p:sp>
      <p:sp>
        <p:nvSpPr>
          <p:cNvPr id="16" name="15 Rectángulo"/>
          <p:cNvSpPr/>
          <p:nvPr/>
        </p:nvSpPr>
        <p:spPr>
          <a:xfrm>
            <a:off x="2367655" y="1885129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b="1" dirty="0" smtClean="0">
                <a:solidFill>
                  <a:schemeClr val="bg1"/>
                </a:solidFill>
              </a:rPr>
              <a:t>CLASE ALTA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367655" y="2740487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AR" b="1" dirty="0" smtClean="0">
                <a:solidFill>
                  <a:schemeClr val="bg1"/>
                </a:solidFill>
              </a:rPr>
              <a:t>CLASE MEDIA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1971611" y="3546560"/>
            <a:ext cx="3078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b="1" dirty="0" smtClean="0">
                <a:solidFill>
                  <a:schemeClr val="bg1"/>
                </a:solidFill>
              </a:rPr>
              <a:t>CLASE BAJA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9" name="Rectangle 106"/>
          <p:cNvSpPr>
            <a:spLocks noChangeArrowheads="1"/>
          </p:cNvSpPr>
          <p:nvPr/>
        </p:nvSpPr>
        <p:spPr bwMode="auto">
          <a:xfrm>
            <a:off x="4932040" y="1307544"/>
            <a:ext cx="2592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</a:rPr>
              <a:t>ALTA   MEDIA  BAJA</a:t>
            </a:r>
          </a:p>
        </p:txBody>
      </p:sp>
      <p:sp>
        <p:nvSpPr>
          <p:cNvPr id="38" name="37 Elipse"/>
          <p:cNvSpPr/>
          <p:nvPr/>
        </p:nvSpPr>
        <p:spPr>
          <a:xfrm>
            <a:off x="5064194" y="1681698"/>
            <a:ext cx="659934" cy="659934"/>
          </a:xfrm>
          <a:prstGeom prst="ellipse">
            <a:avLst/>
          </a:prstGeom>
          <a:solidFill>
            <a:srgbClr val="44C93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39" name="38 Elipse"/>
          <p:cNvSpPr/>
          <p:nvPr/>
        </p:nvSpPr>
        <p:spPr>
          <a:xfrm>
            <a:off x="6576362" y="1665657"/>
            <a:ext cx="659934" cy="65993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40" name="39 Elipse"/>
          <p:cNvSpPr/>
          <p:nvPr/>
        </p:nvSpPr>
        <p:spPr>
          <a:xfrm>
            <a:off x="5064194" y="2487357"/>
            <a:ext cx="659934" cy="659934"/>
          </a:xfrm>
          <a:prstGeom prst="ellipse">
            <a:avLst/>
          </a:prstGeom>
          <a:solidFill>
            <a:srgbClr val="44C93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40 Elipse"/>
          <p:cNvSpPr/>
          <p:nvPr/>
        </p:nvSpPr>
        <p:spPr>
          <a:xfrm>
            <a:off x="5076056" y="3327087"/>
            <a:ext cx="659934" cy="659934"/>
          </a:xfrm>
          <a:prstGeom prst="ellipse">
            <a:avLst/>
          </a:prstGeom>
          <a:solidFill>
            <a:srgbClr val="44C93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41 Rectángulo"/>
          <p:cNvSpPr/>
          <p:nvPr/>
        </p:nvSpPr>
        <p:spPr>
          <a:xfrm>
            <a:off x="5061140" y="1835621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 2% </a:t>
            </a:r>
            <a:endParaRPr lang="es-AR" b="1" dirty="0"/>
          </a:p>
        </p:txBody>
      </p:sp>
      <p:sp>
        <p:nvSpPr>
          <p:cNvPr id="43" name="42 Rectángulo"/>
          <p:cNvSpPr/>
          <p:nvPr/>
        </p:nvSpPr>
        <p:spPr>
          <a:xfrm>
            <a:off x="5135505" y="2635590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>
                <a:solidFill>
                  <a:prstClr val="black"/>
                </a:solidFill>
              </a:rPr>
              <a:t>2</a:t>
            </a:r>
            <a:r>
              <a:rPr lang="es-AR" b="1" dirty="0" smtClean="0">
                <a:solidFill>
                  <a:prstClr val="black"/>
                </a:solidFill>
              </a:rPr>
              <a:t>% </a:t>
            </a:r>
            <a:endParaRPr lang="es-AR" b="1" dirty="0"/>
          </a:p>
        </p:txBody>
      </p:sp>
      <p:sp>
        <p:nvSpPr>
          <p:cNvPr id="44" name="43 Rectángulo"/>
          <p:cNvSpPr/>
          <p:nvPr/>
        </p:nvSpPr>
        <p:spPr>
          <a:xfrm>
            <a:off x="5085685" y="3472391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>
                <a:solidFill>
                  <a:prstClr val="black"/>
                </a:solidFill>
              </a:rPr>
              <a:t>3</a:t>
            </a:r>
            <a:r>
              <a:rPr lang="es-AR" b="1" dirty="0" smtClean="0">
                <a:solidFill>
                  <a:prstClr val="black"/>
                </a:solidFill>
              </a:rPr>
              <a:t>% </a:t>
            </a:r>
            <a:endParaRPr lang="es-AR" b="1" dirty="0"/>
          </a:p>
        </p:txBody>
      </p:sp>
      <p:sp>
        <p:nvSpPr>
          <p:cNvPr id="45" name="44 Elipse"/>
          <p:cNvSpPr/>
          <p:nvPr/>
        </p:nvSpPr>
        <p:spPr>
          <a:xfrm>
            <a:off x="5784274" y="1690320"/>
            <a:ext cx="659934" cy="6599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46" name="45 Rectángulo"/>
          <p:cNvSpPr/>
          <p:nvPr/>
        </p:nvSpPr>
        <p:spPr>
          <a:xfrm>
            <a:off x="5796136" y="183562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88% </a:t>
            </a:r>
            <a:endParaRPr lang="es-AR" b="1" dirty="0"/>
          </a:p>
        </p:txBody>
      </p:sp>
      <p:sp>
        <p:nvSpPr>
          <p:cNvPr id="47" name="46 Rectángulo"/>
          <p:cNvSpPr/>
          <p:nvPr/>
        </p:nvSpPr>
        <p:spPr>
          <a:xfrm>
            <a:off x="6647673" y="1820218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7% </a:t>
            </a:r>
            <a:endParaRPr lang="es-AR" b="1" dirty="0"/>
          </a:p>
        </p:txBody>
      </p:sp>
      <p:sp>
        <p:nvSpPr>
          <p:cNvPr id="48" name="47 Elipse"/>
          <p:cNvSpPr/>
          <p:nvPr/>
        </p:nvSpPr>
        <p:spPr>
          <a:xfrm>
            <a:off x="5796136" y="2487357"/>
            <a:ext cx="659934" cy="6599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49" name="48 Rectángulo"/>
          <p:cNvSpPr/>
          <p:nvPr/>
        </p:nvSpPr>
        <p:spPr>
          <a:xfrm>
            <a:off x="5868144" y="2632658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75% </a:t>
            </a:r>
            <a:endParaRPr lang="es-AR" b="1" dirty="0"/>
          </a:p>
        </p:txBody>
      </p:sp>
      <p:sp>
        <p:nvSpPr>
          <p:cNvPr id="50" name="49 Elipse"/>
          <p:cNvSpPr/>
          <p:nvPr/>
        </p:nvSpPr>
        <p:spPr>
          <a:xfrm>
            <a:off x="6576362" y="2487357"/>
            <a:ext cx="659934" cy="65993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51" name="50 Rectángulo"/>
          <p:cNvSpPr/>
          <p:nvPr/>
        </p:nvSpPr>
        <p:spPr>
          <a:xfrm>
            <a:off x="6597853" y="2632658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17% </a:t>
            </a:r>
            <a:endParaRPr lang="es-AR" b="1" dirty="0"/>
          </a:p>
        </p:txBody>
      </p:sp>
      <p:sp>
        <p:nvSpPr>
          <p:cNvPr id="52" name="51 Elipse"/>
          <p:cNvSpPr/>
          <p:nvPr/>
        </p:nvSpPr>
        <p:spPr>
          <a:xfrm>
            <a:off x="5796136" y="3327090"/>
            <a:ext cx="659934" cy="659934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53" name="52 Rectángulo"/>
          <p:cNvSpPr/>
          <p:nvPr/>
        </p:nvSpPr>
        <p:spPr>
          <a:xfrm>
            <a:off x="5815394" y="3472388"/>
            <a:ext cx="7008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59% </a:t>
            </a:r>
            <a:endParaRPr lang="es-AR" b="1" dirty="0"/>
          </a:p>
        </p:txBody>
      </p:sp>
      <p:sp>
        <p:nvSpPr>
          <p:cNvPr id="54" name="53 Elipse"/>
          <p:cNvSpPr/>
          <p:nvPr/>
        </p:nvSpPr>
        <p:spPr>
          <a:xfrm>
            <a:off x="6576362" y="3327090"/>
            <a:ext cx="659934" cy="65993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AR" dirty="0"/>
          </a:p>
        </p:txBody>
      </p:sp>
      <p:sp>
        <p:nvSpPr>
          <p:cNvPr id="55" name="54 Rectángulo"/>
          <p:cNvSpPr/>
          <p:nvPr/>
        </p:nvSpPr>
        <p:spPr>
          <a:xfrm>
            <a:off x="6597853" y="3472388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prstClr val="black"/>
                </a:solidFill>
              </a:rPr>
              <a:t>32% </a:t>
            </a:r>
            <a:endParaRPr lang="es-AR" b="1" dirty="0"/>
          </a:p>
        </p:txBody>
      </p:sp>
      <p:sp>
        <p:nvSpPr>
          <p:cNvPr id="56" name="Rectangle 106"/>
          <p:cNvSpPr>
            <a:spLocks noChangeArrowheads="1"/>
          </p:cNvSpPr>
          <p:nvPr/>
        </p:nvSpPr>
        <p:spPr bwMode="auto">
          <a:xfrm>
            <a:off x="-36512" y="4390975"/>
            <a:ext cx="902463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ALTA: Clase alta (ABC1) y Clase Media Alta (C2)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MEDIA: Clase </a:t>
            </a:r>
            <a:r>
              <a:rPr lang="es-ES" sz="1400" b="1" dirty="0">
                <a:solidFill>
                  <a:schemeClr val="bg1"/>
                </a:solidFill>
              </a:rPr>
              <a:t>M</a:t>
            </a:r>
            <a:r>
              <a:rPr lang="es-ES" sz="1400" b="1" dirty="0" smtClean="0">
                <a:solidFill>
                  <a:schemeClr val="bg1"/>
                </a:solidFill>
              </a:rPr>
              <a:t>edia Típica (C3) y Clase </a:t>
            </a:r>
            <a:r>
              <a:rPr lang="es-ES" sz="1400" b="1" dirty="0">
                <a:solidFill>
                  <a:schemeClr val="bg1"/>
                </a:solidFill>
              </a:rPr>
              <a:t>M</a:t>
            </a:r>
            <a:r>
              <a:rPr lang="es-ES" sz="1400" b="1" dirty="0" smtClean="0">
                <a:solidFill>
                  <a:schemeClr val="bg1"/>
                </a:solidFill>
              </a:rPr>
              <a:t>edia Baja (D1)</a:t>
            </a:r>
          </a:p>
          <a:p>
            <a:pPr algn="ctr"/>
            <a:r>
              <a:rPr lang="es-ES" sz="1400" b="1" dirty="0" smtClean="0">
                <a:solidFill>
                  <a:schemeClr val="bg1"/>
                </a:solidFill>
              </a:rPr>
              <a:t>BAJA: Clase Baja (D2) y </a:t>
            </a:r>
            <a:r>
              <a:rPr lang="es-ES" sz="1400" b="1" dirty="0">
                <a:solidFill>
                  <a:schemeClr val="bg1"/>
                </a:solidFill>
              </a:rPr>
              <a:t>C</a:t>
            </a:r>
            <a:r>
              <a:rPr lang="es-ES" sz="1400" b="1" dirty="0" smtClean="0">
                <a:solidFill>
                  <a:schemeClr val="bg1"/>
                </a:solidFill>
              </a:rPr>
              <a:t>lase Marginal (E)</a:t>
            </a:r>
            <a:endParaRPr lang="es-ES" b="1" dirty="0" smtClean="0">
              <a:solidFill>
                <a:schemeClr val="bg1"/>
              </a:solidFill>
            </a:endParaRPr>
          </a:p>
          <a:p>
            <a:endParaRPr lang="es-E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360219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ción de la pantalla panorámica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100</Words>
  <Application>Microsoft Office PowerPoint</Application>
  <PresentationFormat>Presentación en pantalla (16:9)</PresentationFormat>
  <Paragraphs>23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Presentación de la pantalla panorámica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2012-08-07T12:54:50Z</dcterms:created>
  <dcterms:modified xsi:type="dcterms:W3CDTF">2016-03-29T15:36:17Z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